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59"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9-12T01:08:33.557"/>
    </inkml:context>
    <inkml:brush xml:id="br0">
      <inkml:brushProperty name="width" value="0.05" units="cm"/>
      <inkml:brushProperty name="height" value="0.05" units="cm"/>
      <inkml:brushProperty name="ignorePressure" value="1"/>
    </inkml:brush>
  </inkml:definitions>
  <inkml:trace contextRef="#ctx0" brushRef="#br0">0 1,'0'0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9-12T00:51:28.343"/>
    </inkml:context>
    <inkml:brush xml:id="br0">
      <inkml:brushProperty name="width" value="0.05" units="cm"/>
      <inkml:brushProperty name="height" value="0.05" units="cm"/>
      <inkml:brushProperty name="ignorePressure" value="1"/>
    </inkml:brush>
  </inkml:definitions>
  <inkml:trace contextRef="#ctx0" brushRef="#br0">146 1,'0'21,"-145"657,145-598,0-80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9-12T00:51:55.210"/>
    </inkml:context>
    <inkml:brush xml:id="br0">
      <inkml:brushProperty name="width" value="0.05" units="cm"/>
      <inkml:brushProperty name="height" value="0.05" units="cm"/>
      <inkml:brushProperty name="ignorePressure" value="1"/>
    </inkml:brush>
  </inkml:definitions>
  <inkml:trace contextRef="#ctx0" brushRef="#br0">25 290,'447'0,"-439"0,0 2,0-1,0 1,0 0,-2 1,2-1,0 1,-1 0,-1 1,2 0,-1 0,-1-1,1 1,4 6,43 23,-49-31,-2-1,2 2,-2-2,0 2,1-1,-1 1,0-1,0 1,0 0,1 0,-3-1,2 2,-1-1,0 0,-1 1,1-1,-1 0,3 6,-3-2,1 2,-2-1,0-1,0 2,-2-2,2 2,-5 10,2-14,0 1,0-1,0 0,-1 0,0 0,0-1,0 1,-1-1,0 1,-1-2,1 1,0 0,-1 0,-1-2,-6 4,4-1,1 0,0 0,0 0,0 2,0-1,1-1,-7 10,12-14,1 1,-1 1,0-1,1 0,-1 0,-1 1,1-2,-1 1,2 0,-3-1,3 0,-2 2,-5-1,1-1,2 1,-1-1,0-1,1 0,-2 0,1 0,-5 0,-10 1,2 0,-2 2,2-1,-1 2,1 1,-29 9,-38 8,-75-3,262-14,-40-6,-42-2,1 2,1 1,-2 0,2 1,-2 1,30 5,-25 3,2 0,-3 0,-1 3,39 23,-36-21,136 83,-158-96,-2-1,1 0,1 0,-1 2,-1-2,3 0,-3 2,1-2,0 2,-1-2,1 1,-2 1,3 2,-1-4,-2 0,0 1,0-1,0 0,0 0,0 1,0-1,0-1,-2 1,2 0,0 1,0-1,-2 0,2 0,0 1,-1-2,1 1,-2 0,1 2,-3-1,1 1,-2-1,2-1,0 2,0-2,-2 0,2 2,-2-2,2 0,-2 1,0-1,2-1,-2 1,0-1,2 0,-7 1,-70 2,-115 14,113-7,47-6,0 0,-1 2,1 1,-45 15,30-9,38-9</inkml:trace>
  <inkml:trace contextRef="#ctx0" brushRef="#br0" timeOffset="1654.35">1 1101,'0'0</inkml:trace>
  <inkml:trace contextRef="#ctx0" brushRef="#br0" timeOffset="3351.23">1292 692,'0'0,"0"0,0 0,0 0,0 0,0 0,0 0,29-20,-5 12,2 1,1 0,37-4,-30 6,63-17,-89 19,2 0,-2 0,0-1,2 1,-2-2,-2 1,2-1,0 0,-2 0,1 0,9-10,-14 14,-1-2,1 2,-1-2,-1 1,2 1,0-2,-2 1,1-1,-1 2,2-2,-2 1,0-1,0 1,0 1,0-2,0 1,0-1,0 1,-2-3,1 1,-3 0,3 0,-1 2,-1-2,0 0,1 2,-1-2,0 2,-1-1,-5-4,-1 0,-1 2,1-1,1 1,-2 0,-1 1,1 1,0-1,-19-4,15 7,-1 0,2 0,-1 1,-1 0,2 1,-2 0,1 2,1-1,0 1,-2 0,3 1,-2 0,1 1,1 0,-1 1,1 0,2 1,-2 0,2 1,-1-1,-18 18,17-15,2 1,0 1,1-1,0 0,1 2,1-1,0 1,1-1,1 0,1 2,0 0,1 0,0-1,3 1,-2 0,3 0,0-1,3 20,-2-18,4-1,-2-1,4 1,-2-2,1 2,2-1,0 0,2 0,-2-2,16 14,-16-17,0-1,1-1,-1 1,2-1,1 0,-1-1,1 0,-1 0,1-1,0 0,2-1,-2 1,0-1,2-1,19 2,-9-3,-3-1,3 0,-2-1,1-2,-1 1,27-7,18-1,-50 8,-15 0</inkml:trace>
  <inkml:trace contextRef="#ctx0" brushRef="#br0" timeOffset="4300.42">2515 0,'0'0,"-26"11,2 0,3 1,-1 0,1 2,2 1,-1 0,-26 26,36-30,1 2,-1-2,2 2,0 0,2 0,-1 0,1 0,1 1,2-1,0 1,-2 15,6 221,4-185,-3-2,-5 2,-21 110,24-174,-13 42,-26 60,34-90,-1-2,0 0,-1 0,-1 1,-1-2,1 1,-2-1,-1-1,1 1,-14 7,23-16,-3 1,3-1,-2 0,-1 0,3 1,-2-1,-1 0,1-1,0 1,1-1,-1 2,0-2,0 0,0 1,-1-1,1 0,0-1,1 1,-1 0,0 0,0-2,-1 2,1-1,-3 0,1-2,-1 1,1-1,0 1,0-1,0 0,1 0,-1-1,0 1,2-1,-8-6,-1-4</inkml:trace>
  <inkml:trace contextRef="#ctx0" brushRef="#br0" timeOffset="4814.46">1989 592,'67'-3,"102"-13,26-1,-165 15,-26 1</inkml:trace>
  <inkml:trace contextRef="#ctx0" brushRef="#br0" timeOffset="8066.09">3229 476,'-8'-2,"2"2,-1-1,1 1,-1 0,1 1,-13 1,16-1,-17 1,3 1,-3 1,3 1,-1 0,2 0,-1 1,1 1,0 1,0-1,0 2,1 0,-27 21,31-21,0-1,0 2,1 2,1-3,-1 3,2-1,0 0,0 0,2 2,-1-1,2 0,0 0,2 2,-3 22,6-30,0-1,1 0,1 2,0-2,-1 0,2 1,1-1,-3 0,3 0,0 0,0-1,-1 0,2 1,-1-1,1 0,0 0,0 1,0-3,1 2,-1 0,1-2,1 1,10 4,-2-2,-3 0,3 0,-2-1,1 0,1-2,1 1,-2-2,0 1,1-2,23 0,-20-1,1-3,0 1,-1-1,1-1,-1-1,-1 1,1-3,-2 1,2-1,-2-1,17-10,-23 12,0 1,-2 0,1-2,-1 1,0-1,0 1,-1-2,-1 2,0-2,1 0,-2 0,-1 1,1-2,-2 1,1-1,-1 0,-2 1,3-13,-6 14,0-1,1 2,-1-1,-1 1,0 0,0-1,-1 1,0-1,-1 1,0 0,-6-8,1 7,1-2,-1 1,0 1,-1 0,0 0,0 1,-23-11,26 14,0 1,0-1,-2 1,2 0,-1 1,-1 0,2-1,-1 2,-1 0,0 1,1-1,-10 1,12 1,1-1,-2 1,3 0,-2 1,1 0,0-1,-1 2,1-1,1 1,-1-1,1 1,0 1,-1-2,1 2,0 0,0-1,2 1,-8 7,8-8,1 1,-1-2,1 1,1 0,-1 1,0-1,1 0,-1 0,1 1,1-1,-2 1,2-1,0 0,0 1,0 0,0-2,2 8,-1-5,2 0,-1 0,1 0,0 0,1-1,-1 1,0-1,2 1,-2-2,11 9,-4-5,0-1,1 1,-2-1,3 0,-1-1,2 0,-2-1,2 1,0-3,-2 2,21 2,-11-4,-2-2,2 0,-2-2,0 0,2 1,-2-3,0 0,1 0,-1-1,0-1,-1 0,25-12,13-9,-2 0,73-50,-109 66,-1-1,-1-1,0 1,0-2,-1 0,-2-1,20-28,-30 39,-1-1,1 0,-1 1,1-1,-1 0,-2 0,1 0,1 0,-2 0,0 0,0 0,0 0,0 0,-2 0,1 0,-1 0,0 0,1 1,-1-1,-1 0,1 2,-1-2,0 1,-2-1,2 1,0 0,-2 1,0-1,2 0,-2 0,0 2,-9-6,11 6,0-1,-2 1,0-1,2 2,-2-1,0 0,0 1,1 0,-1 0,0-1,0 1,0 1,0-1,1 1,-3 0,2 0,1 0,-1 0,0 1,0-1,0 1,1 1,-1-1,0 0,0 0,0 1,1 0,0-1,0 2,-1-1,2 1,-9 4,8-3,-1 0,0 1,2-1,-2 1,2 0,0 0,-1 0,1 0,2 0,-3 0,3 0,-1 0,1 1,-1-1,2 0,0 1,0-1,0 1,0-1,0 0,2 2,-1-2,4 7,-2-4,0-1,2 1,-2-2,2 1,2 0,-3-1,3 0,-1 0,1 0,1 1,-2-2,2 0,14 8,-9-8,-2 0,2 0,0-1,0 0,1-2,-1 2,0-3,1 2,18-1,-8-2,0 0,1-1,0 0,-1-3,0 2,0-3,0 0,-1-2,-1 1,1-3,23-8,21-17,-1-2,-2-1,80-65,-242 157,68-35,3 2,0-1,-1 3,4-1,2 1,-39 52,53-62,-2 0,2-1,2 1,0 1,1-1,0 1,0 0,2 0,1 1,1-1,1 0,0 0,1 0,1 0,9 27,-8-34,1 1,-1-2,2 1,-1-1,1 1,2-1,-3-1,3 1,-1 0,2-1,-1-1,1 1,0-1,14 9,-9-9,-2 0,2 0,0-1,0 0,-1-2,1 1,2-1,-3-1,3 1,14-1,11-2,0-2,-2-1,1-1,-1-1,1-1,70-25,-50 14,0-3,-1-2,-2-2,61-36,-96 50,-2-2,0 1,-1-2,-1 0,-1-1,0 0,-1-1,-1 0,-1 0,0-2,-2 1,-1-1,14-34,-21 42,-2 0,3 0,-3 0,-1 0,2 0,-2-1,-5-17,5 23,-2 1,1 1,-2-2,1 1,0 0,-1 0,0 1,0-1,0 0,-1 0,1 1,0 0,-2-1,2 2,-2-1,0 1,1-1,-1 1,0-1,-6 0,0-2,-1 1,0 0,-1 2,0-2,0 3,0-2,0 2,1 0,-1 1,0 0,0 0,0 1,1 0,-1 0,-24 7,24-4,-1 1,1 0,-2 0,3 1,-1 0,2 2,-2-1,2 1,1-1,-1 2,1 0,0-1,-12 17,12-11,1-1,1 0,0 1,0 1,3-1,-1 1,2 0,0-2,0 2,3 2,-1-2,2 0,2 0,-2 0,3 0,0-1,0 1,13 28,-9-29,-1-2,2 1,0-1,2 1,-1-2,1 0,1 0,0 1,2-2,0 0,0-2,1 2,-1-2,2 0,1 0,0-2,-2 0,4 1,-2-2,29 6,-17-6,3 0,-1-3,1 1,-1-3,33-1,148-21,4 0,-207 22,-7 0,-1 0,2 0,0 0,-1 0,1 0,-1 0,1 0,-2 0,2 0,-1-1,1 1,-1 0,-1-2,2 2,0 0,-1-1,-1 1,2-1,-1 1,-1-1,2-1,-2 2,3-2,2-3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9-12T00:52:55.060"/>
    </inkml:context>
    <inkml:brush xml:id="br0">
      <inkml:brushProperty name="width" value="0.05" units="cm"/>
      <inkml:brushProperty name="height" value="0.05" units="cm"/>
      <inkml:brushProperty name="ignorePressure" value="1"/>
    </inkml:brush>
  </inkml:definitions>
  <inkml:trace contextRef="#ctx0" brushRef="#br0">330 206,'-2'5,"1"-2,-1 2,1 0,-1 0,-1-1,1 1,-6 5,-3 8,-168 379,145-306,8 1,-19 137,45-224,-8 48,4 1,2 0,12 73,-1-101,-7-23</inkml:trace>
  <inkml:trace contextRef="#ctx0" brushRef="#br0" timeOffset="1233.83">184 258,'0'0,"34"-6,91-34,-79 23,2 2,71-15,-109 27,15-1,-1-1,0 3,0-1,31 1,-49 2,-1 0,0 0,0 0,1 1,-1-1,0 1,-1 1,1-1,0 0,0 0,0 2,-1-2,1 2,-2-1,2 1,0-1,-2 1,0-1,2 1,-2 0,1 0,-1 1,0-1,-1 0,1 1,2 4,3 9,-2-1,-1 1,-2-1,0 1,2 26,-10 90,0-56,4 55,9 2,6-2,36 132,-44-245,-4-14,1 1,-1-1,-2 0,1 0,1 1,-2-1,0 0,-2 9,-2-18,0 3</inkml:trace>
  <inkml:trace contextRef="#ctx0" brushRef="#br0" timeOffset="2380.66">54 962,'0'0,"0"0,0 0,0 0,0 0,0 0,0 0,0 0,18-22,1 8,-1 0,3 2,0-1,-1 1,1 2,2 0,1 0,-2 1,2 2,0 1,2-1,-2 1,1 2,1 1,0 0,43 1,139-5,-182 6,-1-3,1 1,-2-2,1 0,-1-3,26-7,-16-9,-34 26</inkml:trace>
  <inkml:trace contextRef="#ctx0" brushRef="#br0" timeOffset="3864.04">2065 15,'-5'1,"-1"0,-1 2,1-2,1 1,-1 1,1-1,0 2,-1-1,1 0,0 0,-5 6,1-2,-18 12,1 1,0 0,4 2,0 0,1 1,0 1,3 0,1 1,2 0,1 1,1 0,2 0,1 2,2-1,2 1,-1 0,4 0,2 1,2 41,25 114,4 97,-30-251,-1-1,-3 1,0 0,-3-1,-2 1,-1-2,-19 37,24-56,0 0,-1-2,1 2,-1-2,-1 1,-15 12,20-18,-1 0,2-1,-1 0,-1 0,1 1,-1-1,1 0,-1 0,2 1,-3-2,1 1,2-1,-3 1,1-1,2 0,-3 1,1-1,0 0,1 0,-1 0,0 0,0-1,1 1,-1 0,0-1,0 1,1-1,-1-1,1 2,-1-1,1 0,-1 0,2-1,-4-1,-8-5,2-1,-1 1,-16-20,4 3</inkml:trace>
  <inkml:trace contextRef="#ctx0" brushRef="#br0" timeOffset="4382.16">1322 799,'1'-1,"2"1,1 0,-1 0,0 0,-1 0,1 1,0-1,0 0,5 2,5 1,51 1,0-2,-1-2,1-1,0-4,-2-1,1-3,-1-1,81-23,-4-12,-107 34</inkml:trace>
  <inkml:trace contextRef="#ctx0" brushRef="#br0" timeOffset="5497.81">2962 1,'0'0,"0"0,-8 10,-210 305,177-245,2 1,-39 122,58-135,-10 90,27-127,3 2,-2-2,4 0,-1 1,3-1,0 0,16 36,-19-52,1-1,1 1,0-1,-1 1,1-1,0 1,2-2,-2 1,2 0,-2 0,2-1,0 0,0 1,-1-2,1 1,0-1,1 1,-1-1,2 1,-3-2,3 1,9 1,-3-1,0-2,-1 2,1-2,0-2,0 2,0-1,-1-1,1 0,0 0,14-6,-4 1,1-1,-2 0,-1-1,1-1,33-21,-31 16</inkml:trace>
  <inkml:trace contextRef="#ctx0" brushRef="#br0" timeOffset="6010.77">2350 610,'0'0,"45"-7,115-19,116-28,-175 23,-79 22</inkml:trace>
  <inkml:trace contextRef="#ctx0" brushRef="#br0" timeOffset="7774.54">3300 830,'34'-20,"-5"6,-1 1,3 1,62-18,35-13,-114 38,-1-2,0 0,0 1,-2-2,2-1,19-16,-31 24,1-1,1 0,-1 0,-1 1,1-2,0 1,-1 1,1-2,-1 1,1-1,0 2,-2-2,1 1,-1-1,0 1,2-1,-2 1,0-1,0 1,0-1,0 1,-2-1,2 1,-1-1,1 1,-2-1,2 1,-2 1,1-2,-2-2,-1 1,0 2,-1-2,2 2,-2-2,0 1,0 1,0-1,-1 2,1-1,0 0,-1 0,1 1,-1-1,1 1,-11 0,3-2,0 3,1-1,-1 1,0 1,0-1,0 2,0 0,2-1,-2 2,1 1,0-2,1 2,-14 6,9-3,1 1,1 1,1-2,-2 3,3-1,-1 1,2 1,-20 20,18-16,2 1,0-1,1 2,1-1,1 1,1 0,1 0,-1 1,4-1,0 0,0 1,3 1,-2-2,4 1,3 20,-4-30,2-1,-1 1,1-1,0 0,2 0,-2-1,2 2,0-2,1 0,-1 1,2-1,-1-1,1 1,12 8,-8-9,-1 1,1-1,0-1,2 1,-2-2,0 1,2-1,0 0,0-1,12 1,1-1,0-1,1-1,-2 0,1-3,0 1,-1-1,1-2,-2 0,2-1,31-11,-25 4,-3 1,0-3,0 0,-2-1,0-2,-1 1,-2-2,0-1,-2 0,-1-1,-1-1,-1 0,-2-2,-1 1,-1-1,-2-1,-1 0,-2 0,8-30,-17 48,1-1,-2-1,0 2,0-1,0 1,-2-1,1 1,-1-1,0 1,-1-1,-6-10,7 14,-1 0,1 2,-1-2,1 1,-1 1,0-2,0 2,0-1,-1 1,1-1,-2 2,2-2,-2 1,2 1,-2-1,2 0,-2 1,1-1,-1 1,2 1,-2-1,0 1,0-1,0 1,1 0,-9 0,11 0,0 0,1 0,-1 0,1 0,-1 1,0-1,1 0,-1 0,1 1,-1-1,0 1,1-1,1 2,-2-2,1 1,-1-1,0 1,1 0,1 1,-2-2,1 1,1 0,-2 0,2 1,-2-1,2 0,-1 0,1 1,0-1,-2 0,2 0,0 1,0-1,-1 0,1 0,0 1,0-1,0 0,1 0,-1 1,0 1,2 2,-1 0,1 0,1 0,-1 0,1 0,-1 0,1 0,8 8,-3-6,0 1,0-2,2 2,-2-2,1-1,1 1,1-1,-1 0,1 0,0-1,0-1,17 5,-9-4,0-1,0 0,-1-2,1 0,0 1,1-4,24 0,-5-3,-1-1,1-2,-2 0,0-2,-1-2,0 0,41-19,-71 27,90-45,-85 43,-3 1,2-1,-1-2,-1 2,0-2,1 1,5-9,-30 18,-10 8,-4 6,-1 3,1-1,3 2,-1 1,3 0,-36 38,42-39,3 0,0 0,1 1,1 1,3 0,-1 1,3 0,-10 34,17-46,-1-1,3 2,-2-1,2-1,2 1,-2 0,3-1,-1 2,1-2,0 1,2-1,0 0,-1 0,3 0,-1-1,1 1,1-2,0 1,0 0,1-1,-1 0,4-1,-3 1,2-1,-1 0,3-1,-2 0,0-1,2 0,0 0,16 4,-12-4,3 1,-3-2,2 1,1-3,-1 2,0-3,0 1,0-1,26-1,-27-3</inkml:trace>
</inkml:ink>
</file>

<file path=ppt/media/image1.pn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58F38-1775-42D9-AD67-8360154E544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263548D-0A6B-4A70-9D32-5D614FCC91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15AECA1-D6D6-4601-B8F5-88BA28BE11BC}"/>
              </a:ext>
            </a:extLst>
          </p:cNvPr>
          <p:cNvSpPr>
            <a:spLocks noGrp="1"/>
          </p:cNvSpPr>
          <p:nvPr>
            <p:ph type="dt" sz="half" idx="10"/>
          </p:nvPr>
        </p:nvSpPr>
        <p:spPr/>
        <p:txBody>
          <a:bodyPr/>
          <a:lstStyle/>
          <a:p>
            <a:fld id="{8AA799CD-E053-4898-ADBD-E0356DD03958}" type="datetimeFigureOut">
              <a:rPr lang="en-IN" smtClean="0"/>
              <a:t>13-09-2021</a:t>
            </a:fld>
            <a:endParaRPr lang="en-IN"/>
          </a:p>
        </p:txBody>
      </p:sp>
      <p:sp>
        <p:nvSpPr>
          <p:cNvPr id="5" name="Footer Placeholder 4">
            <a:extLst>
              <a:ext uri="{FF2B5EF4-FFF2-40B4-BE49-F238E27FC236}">
                <a16:creationId xmlns:a16="http://schemas.microsoft.com/office/drawing/2014/main" id="{DDDC3F6A-0589-4880-AD60-E468E7400E9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1C2EC0D-F6DD-4B8F-852F-F8F04E988954}"/>
              </a:ext>
            </a:extLst>
          </p:cNvPr>
          <p:cNvSpPr>
            <a:spLocks noGrp="1"/>
          </p:cNvSpPr>
          <p:nvPr>
            <p:ph type="sldNum" sz="quarter" idx="12"/>
          </p:nvPr>
        </p:nvSpPr>
        <p:spPr/>
        <p:txBody>
          <a:bodyPr/>
          <a:lstStyle/>
          <a:p>
            <a:fld id="{4BE5C9B3-5DCC-41A5-9A2D-5CA3E93FA82C}" type="slidenum">
              <a:rPr lang="en-IN" smtClean="0"/>
              <a:t>‹#›</a:t>
            </a:fld>
            <a:endParaRPr lang="en-IN"/>
          </a:p>
        </p:txBody>
      </p:sp>
    </p:spTree>
    <p:extLst>
      <p:ext uri="{BB962C8B-B14F-4D97-AF65-F5344CB8AC3E}">
        <p14:creationId xmlns:p14="http://schemas.microsoft.com/office/powerpoint/2010/main" val="77889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E5A8D-4DA4-45AF-B63B-B8065CABE7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F87A2DA-2699-4FB0-8D90-1BCCC7883F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E7D3EC7-430C-41A8-81DD-D3CFE7F609CD}"/>
              </a:ext>
            </a:extLst>
          </p:cNvPr>
          <p:cNvSpPr>
            <a:spLocks noGrp="1"/>
          </p:cNvSpPr>
          <p:nvPr>
            <p:ph type="dt" sz="half" idx="10"/>
          </p:nvPr>
        </p:nvSpPr>
        <p:spPr/>
        <p:txBody>
          <a:bodyPr/>
          <a:lstStyle/>
          <a:p>
            <a:fld id="{8AA799CD-E053-4898-ADBD-E0356DD03958}" type="datetimeFigureOut">
              <a:rPr lang="en-IN" smtClean="0"/>
              <a:t>13-09-2021</a:t>
            </a:fld>
            <a:endParaRPr lang="en-IN"/>
          </a:p>
        </p:txBody>
      </p:sp>
      <p:sp>
        <p:nvSpPr>
          <p:cNvPr id="5" name="Footer Placeholder 4">
            <a:extLst>
              <a:ext uri="{FF2B5EF4-FFF2-40B4-BE49-F238E27FC236}">
                <a16:creationId xmlns:a16="http://schemas.microsoft.com/office/drawing/2014/main" id="{FF5F9BFF-378C-49F7-B11F-07CE6DC438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EB5846B-658D-4D32-95BE-FEC1AC1ED384}"/>
              </a:ext>
            </a:extLst>
          </p:cNvPr>
          <p:cNvSpPr>
            <a:spLocks noGrp="1"/>
          </p:cNvSpPr>
          <p:nvPr>
            <p:ph type="sldNum" sz="quarter" idx="12"/>
          </p:nvPr>
        </p:nvSpPr>
        <p:spPr/>
        <p:txBody>
          <a:bodyPr/>
          <a:lstStyle/>
          <a:p>
            <a:fld id="{4BE5C9B3-5DCC-41A5-9A2D-5CA3E93FA82C}" type="slidenum">
              <a:rPr lang="en-IN" smtClean="0"/>
              <a:t>‹#›</a:t>
            </a:fld>
            <a:endParaRPr lang="en-IN"/>
          </a:p>
        </p:txBody>
      </p:sp>
    </p:spTree>
    <p:extLst>
      <p:ext uri="{BB962C8B-B14F-4D97-AF65-F5344CB8AC3E}">
        <p14:creationId xmlns:p14="http://schemas.microsoft.com/office/powerpoint/2010/main" val="16654403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0C8235-09DA-42E2-94F6-5B03DD2098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7675CE8-0B5E-4D94-B688-358CAAC571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C15E2B-0464-4014-911A-5014989F13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A799CD-E053-4898-ADBD-E0356DD03958}" type="datetimeFigureOut">
              <a:rPr lang="en-IN" smtClean="0"/>
              <a:t>13-09-2021</a:t>
            </a:fld>
            <a:endParaRPr lang="en-IN"/>
          </a:p>
        </p:txBody>
      </p:sp>
      <p:sp>
        <p:nvSpPr>
          <p:cNvPr id="5" name="Footer Placeholder 4">
            <a:extLst>
              <a:ext uri="{FF2B5EF4-FFF2-40B4-BE49-F238E27FC236}">
                <a16:creationId xmlns:a16="http://schemas.microsoft.com/office/drawing/2014/main" id="{8B37FA86-62E0-4C51-9E88-3EECF199B6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39B42AA-7BA2-483B-B96E-A8A68CF271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E5C9B3-5DCC-41A5-9A2D-5CA3E93FA82C}" type="slidenum">
              <a:rPr lang="en-IN" smtClean="0"/>
              <a:t>‹#›</a:t>
            </a:fld>
            <a:endParaRPr lang="en-IN"/>
          </a:p>
        </p:txBody>
      </p:sp>
    </p:spTree>
    <p:extLst>
      <p:ext uri="{BB962C8B-B14F-4D97-AF65-F5344CB8AC3E}">
        <p14:creationId xmlns:p14="http://schemas.microsoft.com/office/powerpoint/2010/main" val="2378654729"/>
      </p:ext>
    </p:extLst>
  </p:cSld>
  <p:clrMap bg1="lt1" tx1="dk1" bg2="lt2" tx2="dk2" accent1="accent1" accent2="accent2" accent3="accent3" accent4="accent4" accent5="accent5" accent6="accent6" hlink="hlink" folHlink="folHlink"/>
  <p:sldLayoutIdLst>
    <p:sldLayoutId id="2147483662" r:id="rId1"/>
    <p:sldLayoutId id="2147483661"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testasp.vulnweb.com/Search.asp" TargetMode="External"/><Relationship Id="rId2" Type="http://schemas.openxmlformats.org/officeDocument/2006/relationships/hyperlink" Target="http://testasp.vulnweb.com/"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hyperlink" Target="http://testasp.vulnweb.com/"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portswigger.net/web-security/cross-site-scripting/preventing#validate-input-on-arrival" TargetMode="External"/><Relationship Id="rId2" Type="http://schemas.openxmlformats.org/officeDocument/2006/relationships/hyperlink" Target="https://portswigger.net/web-security/cross-site-scripting/preventing#encode-data-on-output"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customXml" Target="../ink/ink2.xml"/><Relationship Id="rId10" Type="http://schemas.openxmlformats.org/officeDocument/2006/relationships/image" Target="../media/image6.png"/><Relationship Id="rId4" Type="http://schemas.openxmlformats.org/officeDocument/2006/relationships/image" Target="../media/image3.png"/><Relationship Id="rId9" Type="http://schemas.openxmlformats.org/officeDocument/2006/relationships/customXml" Target="../ink/ink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7652C-341D-4FD8-853C-2E54D333B5D0}"/>
              </a:ext>
            </a:extLst>
          </p:cNvPr>
          <p:cNvSpPr>
            <a:spLocks noGrp="1"/>
          </p:cNvSpPr>
          <p:nvPr>
            <p:ph type="ctrTitle"/>
          </p:nvPr>
        </p:nvSpPr>
        <p:spPr>
          <a:xfrm>
            <a:off x="1524000" y="674688"/>
            <a:ext cx="9144000" cy="2387600"/>
          </a:xfrm>
        </p:spPr>
        <p:txBody>
          <a:bodyPr/>
          <a:lstStyle/>
          <a:p>
            <a:r>
              <a:rPr lang="en-US" dirty="0"/>
              <a:t>Task-3</a:t>
            </a:r>
            <a:endParaRPr lang="en-IN" dirty="0"/>
          </a:p>
        </p:txBody>
      </p:sp>
      <p:sp>
        <p:nvSpPr>
          <p:cNvPr id="3" name="Subtitle 2">
            <a:extLst>
              <a:ext uri="{FF2B5EF4-FFF2-40B4-BE49-F238E27FC236}">
                <a16:creationId xmlns:a16="http://schemas.microsoft.com/office/drawing/2014/main" id="{91076488-CBDE-4E75-95E9-F58F4368A0A2}"/>
              </a:ext>
            </a:extLst>
          </p:cNvPr>
          <p:cNvSpPr>
            <a:spLocks noGrp="1"/>
          </p:cNvSpPr>
          <p:nvPr>
            <p:ph type="subTitle" idx="1"/>
          </p:nvPr>
        </p:nvSpPr>
        <p:spPr>
          <a:xfrm>
            <a:off x="1524000" y="3352800"/>
            <a:ext cx="9144000" cy="1905000"/>
          </a:xfrm>
        </p:spPr>
        <p:txBody>
          <a:bodyPr/>
          <a:lstStyle/>
          <a:p>
            <a:r>
              <a:rPr lang="en-US" sz="3600" dirty="0"/>
              <a:t>Report</a:t>
            </a:r>
          </a:p>
          <a:p>
            <a:r>
              <a:rPr lang="en-US" dirty="0"/>
              <a:t>XSS attack on vulnweb.com </a:t>
            </a:r>
            <a:endParaRPr lang="en-IN" dirty="0"/>
          </a:p>
        </p:txBody>
      </p:sp>
    </p:spTree>
    <p:extLst>
      <p:ext uri="{BB962C8B-B14F-4D97-AF65-F5344CB8AC3E}">
        <p14:creationId xmlns:p14="http://schemas.microsoft.com/office/powerpoint/2010/main" val="2517109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F0E19-0BD0-460C-B6FE-3C1C8BEC9C9E}"/>
              </a:ext>
            </a:extLst>
          </p:cNvPr>
          <p:cNvSpPr>
            <a:spLocks noGrp="1"/>
          </p:cNvSpPr>
          <p:nvPr>
            <p:ph type="title"/>
          </p:nvPr>
        </p:nvSpPr>
        <p:spPr>
          <a:xfrm>
            <a:off x="762000" y="241300"/>
            <a:ext cx="10515600" cy="1325563"/>
          </a:xfrm>
        </p:spPr>
        <p:txBody>
          <a:bodyPr/>
          <a:lstStyle/>
          <a:p>
            <a:r>
              <a:rPr lang="en-US" dirty="0"/>
              <a:t>Basic Information</a:t>
            </a:r>
            <a:endParaRPr lang="en-IN" dirty="0"/>
          </a:p>
        </p:txBody>
      </p:sp>
      <p:sp>
        <p:nvSpPr>
          <p:cNvPr id="3" name="Content Placeholder 2">
            <a:extLst>
              <a:ext uri="{FF2B5EF4-FFF2-40B4-BE49-F238E27FC236}">
                <a16:creationId xmlns:a16="http://schemas.microsoft.com/office/drawing/2014/main" id="{0E2B80F4-6757-443B-84D1-51EBC9110BD5}"/>
              </a:ext>
            </a:extLst>
          </p:cNvPr>
          <p:cNvSpPr>
            <a:spLocks noGrp="1"/>
          </p:cNvSpPr>
          <p:nvPr>
            <p:ph idx="1"/>
          </p:nvPr>
        </p:nvSpPr>
        <p:spPr/>
        <p:txBody>
          <a:bodyPr>
            <a:normAutofit fontScale="92500" lnSpcReduction="20000"/>
          </a:bodyPr>
          <a:lstStyle/>
          <a:p>
            <a:pPr>
              <a:lnSpc>
                <a:spcPct val="107000"/>
              </a:lnSpc>
              <a:spcAft>
                <a:spcPts val="800"/>
              </a:spcAft>
            </a:pPr>
            <a:r>
              <a:rPr lang="en-US" sz="1900" b="1" dirty="0">
                <a:effectLst/>
                <a:latin typeface="Calibri" panose="020F0502020204030204" pitchFamily="34" charset="0"/>
                <a:ea typeface="Calibri" panose="020F0502020204030204" pitchFamily="34" charset="0"/>
                <a:cs typeface="Times New Roman" panose="02020603050405020304" pitchFamily="18" charset="0"/>
              </a:rPr>
              <a:t>Title: </a:t>
            </a:r>
            <a:r>
              <a:rPr lang="en-US" sz="1900" dirty="0">
                <a:effectLst/>
                <a:latin typeface="Calibri" panose="020F0502020204030204" pitchFamily="34" charset="0"/>
                <a:ea typeface="Calibri" panose="020F0502020204030204" pitchFamily="34" charset="0"/>
                <a:cs typeface="Times New Roman" panose="02020603050405020304" pitchFamily="18" charset="0"/>
              </a:rPr>
              <a:t>Cross-Site Scripting (XSS)</a:t>
            </a:r>
            <a:endParaRPr lang="en-IN" sz="1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900" b="1" dirty="0">
                <a:effectLst/>
                <a:latin typeface="Calibri" panose="020F0502020204030204" pitchFamily="34" charset="0"/>
                <a:ea typeface="Calibri" panose="020F0502020204030204" pitchFamily="34" charset="0"/>
                <a:cs typeface="Times New Roman" panose="02020603050405020304" pitchFamily="18" charset="0"/>
              </a:rPr>
              <a:t>Domain: </a:t>
            </a:r>
            <a:r>
              <a:rPr lang="en-US" sz="1900" dirty="0">
                <a:effectLst/>
                <a:latin typeface="Calibri" panose="020F0502020204030204" pitchFamily="34" charset="0"/>
                <a:ea typeface="Calibri" panose="020F0502020204030204" pitchFamily="34" charset="0"/>
                <a:cs typeface="Times New Roman" panose="02020603050405020304" pitchFamily="18" charset="0"/>
              </a:rPr>
              <a:t>vulnweb.com</a:t>
            </a:r>
            <a:endParaRPr lang="en-IN" sz="1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900" b="1" dirty="0">
                <a:effectLst/>
                <a:latin typeface="Calibri" panose="020F0502020204030204" pitchFamily="34" charset="0"/>
                <a:ea typeface="Calibri" panose="020F0502020204030204" pitchFamily="34" charset="0"/>
                <a:cs typeface="Times New Roman" panose="02020603050405020304" pitchFamily="18" charset="0"/>
              </a:rPr>
              <a:t>Subdomain: </a:t>
            </a:r>
            <a:r>
              <a:rPr lang="en-US" sz="1900" dirty="0">
                <a:effectLst/>
                <a:latin typeface="Calibri" panose="020F0502020204030204" pitchFamily="34" charset="0"/>
                <a:ea typeface="Calibri" panose="020F0502020204030204" pitchFamily="34" charset="0"/>
                <a:cs typeface="Times New Roman" panose="02020603050405020304" pitchFamily="18" charset="0"/>
              </a:rPr>
              <a:t>testasp.vulnweb.com</a:t>
            </a:r>
            <a:endParaRPr lang="en-IN" sz="1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900" dirty="0">
                <a:solidFill>
                  <a:srgbClr val="3E3E3E"/>
                </a:solidFill>
                <a:effectLst/>
                <a:latin typeface="Segoe UI" panose="020B0502040204020203" pitchFamily="34" charset="0"/>
                <a:ea typeface="Calibri" panose="020F0502020204030204" pitchFamily="34" charset="0"/>
                <a:cs typeface="Times New Roman" panose="02020603050405020304" pitchFamily="18" charset="0"/>
              </a:rPr>
              <a:t>As per OWASP's definition: "Cross-Site Scripting (XSS) attacks are a type of injection, in which malicious scripts are injected into otherwise benign and trusted websites. "</a:t>
            </a:r>
            <a:endParaRPr lang="en-IN" sz="1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900" dirty="0">
                <a:solidFill>
                  <a:srgbClr val="3E3E3E"/>
                </a:solidFill>
                <a:effectLst/>
                <a:latin typeface="Segoe UI" panose="020B0502040204020203" pitchFamily="34" charset="0"/>
                <a:ea typeface="Calibri" panose="020F0502020204030204" pitchFamily="34" charset="0"/>
                <a:cs typeface="Times New Roman" panose="02020603050405020304" pitchFamily="18" charset="0"/>
              </a:rPr>
              <a:t>This happens because one of the GET parameters "p" does not properly sanitize/escape user input, allowing an injection to occur.</a:t>
            </a:r>
            <a:endParaRPr lang="en-IN" sz="1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900" b="1" dirty="0">
                <a:effectLst/>
                <a:latin typeface="Calibri" panose="020F0502020204030204" pitchFamily="34" charset="0"/>
                <a:ea typeface="Calibri" panose="020F0502020204030204" pitchFamily="34" charset="0"/>
                <a:cs typeface="Times New Roman" panose="02020603050405020304" pitchFamily="18" charset="0"/>
              </a:rPr>
              <a:t>Host: </a:t>
            </a:r>
            <a:r>
              <a:rPr lang="en-US" sz="19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http://testasp.vulnweb.com</a:t>
            </a:r>
            <a:endParaRPr lang="en-IN" sz="1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900" b="1" dirty="0" err="1">
                <a:effectLst/>
                <a:latin typeface="Calibri" panose="020F0502020204030204" pitchFamily="34" charset="0"/>
                <a:ea typeface="Calibri" panose="020F0502020204030204" pitchFamily="34" charset="0"/>
                <a:cs typeface="Times New Roman" panose="02020603050405020304" pitchFamily="18" charset="0"/>
              </a:rPr>
              <a:t>Referer</a:t>
            </a:r>
            <a:r>
              <a:rPr lang="en-US" sz="1900" b="1" dirty="0">
                <a:effectLst/>
                <a:latin typeface="Calibri" panose="020F0502020204030204" pitchFamily="34" charset="0"/>
                <a:ea typeface="Calibri" panose="020F0502020204030204" pitchFamily="34" charset="0"/>
                <a:cs typeface="Times New Roman" panose="02020603050405020304" pitchFamily="18" charset="0"/>
              </a:rPr>
              <a:t>: </a:t>
            </a:r>
            <a:r>
              <a:rPr lang="en-US" sz="19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rPr>
              <a:t>http://testasp.vulnweb.com/Search.asp</a:t>
            </a:r>
            <a:endParaRPr lang="en-IN" sz="1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900" b="1" dirty="0">
                <a:effectLst/>
                <a:latin typeface="Calibri" panose="020F0502020204030204" pitchFamily="34" charset="0"/>
                <a:ea typeface="Calibri" panose="020F0502020204030204" pitchFamily="34" charset="0"/>
                <a:cs typeface="Times New Roman" panose="02020603050405020304" pitchFamily="18" charset="0"/>
              </a:rPr>
              <a:t>Payload: </a:t>
            </a:r>
            <a:r>
              <a:rPr lang="en-US" sz="1900" dirty="0">
                <a:effectLst/>
                <a:latin typeface="Calibri" panose="020F0502020204030204" pitchFamily="34" charset="0"/>
                <a:ea typeface="Calibri" panose="020F0502020204030204" pitchFamily="34" charset="0"/>
                <a:cs typeface="Times New Roman" panose="02020603050405020304" pitchFamily="18" charset="0"/>
              </a:rPr>
              <a:t>&lt;a </a:t>
            </a:r>
            <a:r>
              <a:rPr lang="en-US" sz="1900" dirty="0" err="1">
                <a:effectLst/>
                <a:latin typeface="Calibri" panose="020F0502020204030204" pitchFamily="34" charset="0"/>
                <a:ea typeface="Calibri" panose="020F0502020204030204" pitchFamily="34" charset="0"/>
                <a:cs typeface="Times New Roman" panose="02020603050405020304" pitchFamily="18" charset="0"/>
              </a:rPr>
              <a:t>href</a:t>
            </a:r>
            <a:r>
              <a:rPr lang="en-US" sz="1900" dirty="0">
                <a:effectLst/>
                <a:latin typeface="Calibri" panose="020F0502020204030204" pitchFamily="34" charset="0"/>
                <a:ea typeface="Calibri" panose="020F0502020204030204" pitchFamily="34" charset="0"/>
                <a:cs typeface="Times New Roman" panose="02020603050405020304" pitchFamily="18" charset="0"/>
              </a:rPr>
              <a:t>="</a:t>
            </a:r>
            <a:r>
              <a:rPr lang="en-US" sz="1900" dirty="0" err="1">
                <a:effectLst/>
                <a:latin typeface="Calibri" panose="020F0502020204030204" pitchFamily="34" charset="0"/>
                <a:ea typeface="Calibri" panose="020F0502020204030204" pitchFamily="34" charset="0"/>
                <a:cs typeface="Times New Roman" panose="02020603050405020304" pitchFamily="18" charset="0"/>
              </a:rPr>
              <a:t>data:text</a:t>
            </a:r>
            <a:r>
              <a:rPr lang="en-US" sz="1900" dirty="0">
                <a:effectLst/>
                <a:latin typeface="Calibri" panose="020F0502020204030204" pitchFamily="34" charset="0"/>
                <a:ea typeface="Calibri" panose="020F0502020204030204" pitchFamily="34" charset="0"/>
                <a:cs typeface="Times New Roman" panose="02020603050405020304" pitchFamily="18" charset="0"/>
              </a:rPr>
              <a:t>/html;base64_,&lt;</a:t>
            </a:r>
            <a:r>
              <a:rPr lang="en-US" sz="1900" dirty="0" err="1">
                <a:effectLst/>
                <a:latin typeface="Calibri" panose="020F0502020204030204" pitchFamily="34" charset="0"/>
                <a:ea typeface="Calibri" panose="020F0502020204030204" pitchFamily="34" charset="0"/>
                <a:cs typeface="Times New Roman" panose="02020603050405020304" pitchFamily="18" charset="0"/>
              </a:rPr>
              <a:t>svg</a:t>
            </a:r>
            <a:r>
              <a:rPr lang="en-US" sz="1900" dirty="0">
                <a:effectLst/>
                <a:latin typeface="Calibri" panose="020F0502020204030204" pitchFamily="34" charset="0"/>
                <a:ea typeface="Calibri" panose="020F0502020204030204" pitchFamily="34" charset="0"/>
                <a:cs typeface="Times New Roman" panose="02020603050405020304" pitchFamily="18" charset="0"/>
              </a:rPr>
              <a:t>/onload=\u0061&amp;#x6C;&amp;#101%72t(1)&gt;"&gt;X&lt;/a</a:t>
            </a:r>
            <a:endParaRPr lang="en-IN" sz="19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2260067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5BC5F-1896-46B7-B8AA-8C323C229A6B}"/>
              </a:ext>
            </a:extLst>
          </p:cNvPr>
          <p:cNvSpPr>
            <a:spLocks noGrp="1"/>
          </p:cNvSpPr>
          <p:nvPr>
            <p:ph type="title"/>
          </p:nvPr>
        </p:nvSpPr>
        <p:spPr>
          <a:xfrm>
            <a:off x="733425" y="117475"/>
            <a:ext cx="10515600" cy="1325563"/>
          </a:xfrm>
        </p:spPr>
        <p:txBody>
          <a:bodyPr>
            <a:normAutofit/>
          </a:bodyPr>
          <a:lstStyle/>
          <a:p>
            <a:r>
              <a:rPr lang="en-US" sz="4000" b="1" dirty="0">
                <a:effectLst/>
                <a:latin typeface="Calibri" panose="020F0502020204030204" pitchFamily="34" charset="0"/>
                <a:ea typeface="Calibri" panose="020F0502020204030204" pitchFamily="34" charset="0"/>
                <a:cs typeface="Times New Roman" panose="02020603050405020304" pitchFamily="18" charset="0"/>
              </a:rPr>
              <a:t>Steps to reproduce: </a:t>
            </a:r>
            <a:endParaRPr lang="en-IN" sz="8000" dirty="0"/>
          </a:p>
        </p:txBody>
      </p:sp>
      <p:sp>
        <p:nvSpPr>
          <p:cNvPr id="3" name="Content Placeholder 2">
            <a:extLst>
              <a:ext uri="{FF2B5EF4-FFF2-40B4-BE49-F238E27FC236}">
                <a16:creationId xmlns:a16="http://schemas.microsoft.com/office/drawing/2014/main" id="{41B417BD-FDF6-4E52-8D31-C7E2B5D6F179}"/>
              </a:ext>
            </a:extLst>
          </p:cNvPr>
          <p:cNvSpPr>
            <a:spLocks noGrp="1"/>
          </p:cNvSpPr>
          <p:nvPr>
            <p:ph idx="1"/>
          </p:nvPr>
        </p:nvSpPr>
        <p:spPr>
          <a:xfrm>
            <a:off x="733425" y="1282699"/>
            <a:ext cx="10515600" cy="4927601"/>
          </a:xfrm>
        </p:spPr>
        <p:txBody>
          <a:bodyPr>
            <a:normAutofit fontScale="25000" lnSpcReduction="20000"/>
          </a:bodyPr>
          <a:lstStyle/>
          <a:p>
            <a:pPr marL="0" indent="0">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To reproduce this, attacker will have to do as follows:</a:t>
            </a:r>
            <a:endParaRPr lang="en-IN" sz="9600" dirty="0">
              <a:effectLst/>
              <a:latin typeface="Times New Roman" panose="02020603050405020304" pitchFamily="18" charset="0"/>
              <a:ea typeface="Times New Roman" panose="02020603050405020304" pitchFamily="18" charset="0"/>
            </a:endParaRPr>
          </a:p>
          <a:p>
            <a:pPr marL="0" indent="0">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Step 1: Visit </a:t>
            </a:r>
            <a:r>
              <a:rPr lang="en-IN" sz="9600" u="none" strike="noStrike" spc="75" dirty="0">
                <a:solidFill>
                  <a:srgbClr val="F28F3D"/>
                </a:solidFill>
                <a:effectLst/>
                <a:latin typeface="Times New Roman" panose="02020603050405020304" pitchFamily="18" charset="0"/>
                <a:ea typeface="Times New Roman" panose="02020603050405020304" pitchFamily="18" charset="0"/>
                <a:hlinkClick r:id="rId2"/>
              </a:rPr>
              <a:t>http://testasp.vulnweb.com/</a:t>
            </a:r>
            <a:endParaRPr lang="en-IN" sz="9600" dirty="0">
              <a:effectLst/>
              <a:latin typeface="Times New Roman" panose="02020603050405020304" pitchFamily="18" charset="0"/>
              <a:ea typeface="Times New Roman" panose="02020603050405020304" pitchFamily="18" charset="0"/>
            </a:endParaRPr>
          </a:p>
          <a:p>
            <a:pPr marL="0" indent="0" algn="l">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Step 2: On the top menu you will find a search option.</a:t>
            </a:r>
            <a:endParaRPr lang="en-IN" sz="9600" dirty="0">
              <a:effectLst/>
              <a:latin typeface="Times New Roman" panose="02020603050405020304" pitchFamily="18" charset="0"/>
              <a:ea typeface="Times New Roman" panose="02020603050405020304" pitchFamily="18" charset="0"/>
            </a:endParaRPr>
          </a:p>
          <a:p>
            <a:pPr marL="0" indent="0" algn="l">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Step 3: Click on it and you will be prompted with the Search box.</a:t>
            </a:r>
            <a:endParaRPr lang="en-IN" sz="9600" dirty="0">
              <a:effectLst/>
              <a:latin typeface="Times New Roman" panose="02020603050405020304" pitchFamily="18" charset="0"/>
              <a:ea typeface="Times New Roman" panose="02020603050405020304" pitchFamily="18" charset="0"/>
            </a:endParaRPr>
          </a:p>
          <a:p>
            <a:pPr marL="0" indent="0">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Step 4: Search any random string in search box.</a:t>
            </a:r>
            <a:endParaRPr lang="en-IN" sz="9600" dirty="0">
              <a:effectLst/>
              <a:latin typeface="Times New Roman" panose="02020603050405020304" pitchFamily="18" charset="0"/>
              <a:ea typeface="Times New Roman" panose="02020603050405020304" pitchFamily="18" charset="0"/>
            </a:endParaRPr>
          </a:p>
          <a:p>
            <a:pPr marL="0" indent="0">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Step 5: Intercept the request in Burp Suite</a:t>
            </a:r>
            <a:endParaRPr lang="en-IN" sz="9600" dirty="0">
              <a:effectLst/>
              <a:latin typeface="Times New Roman" panose="02020603050405020304" pitchFamily="18" charset="0"/>
              <a:ea typeface="Times New Roman" panose="02020603050405020304" pitchFamily="18" charset="0"/>
            </a:endParaRPr>
          </a:p>
          <a:p>
            <a:pPr marL="0" indent="0">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Step 6: Send the request to Intruder.</a:t>
            </a:r>
            <a:endParaRPr lang="en-IN" sz="9600" dirty="0">
              <a:effectLst/>
              <a:latin typeface="Times New Roman" panose="02020603050405020304" pitchFamily="18" charset="0"/>
              <a:ea typeface="Times New Roman" panose="02020603050405020304" pitchFamily="18" charset="0"/>
            </a:endParaRPr>
          </a:p>
          <a:p>
            <a:pPr marL="0" indent="0">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Step 7: Apply the given payload on it using the intruder.</a:t>
            </a:r>
            <a:endParaRPr lang="en-IN" sz="9600" dirty="0">
              <a:effectLst/>
              <a:latin typeface="Times New Roman" panose="02020603050405020304" pitchFamily="18" charset="0"/>
              <a:ea typeface="Times New Roman" panose="02020603050405020304" pitchFamily="18" charset="0"/>
            </a:endParaRPr>
          </a:p>
          <a:p>
            <a:pPr marL="0" indent="0">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Step 8: Apply attack of payload on that entered random string.</a:t>
            </a:r>
            <a:endParaRPr lang="en-IN" sz="9600" dirty="0">
              <a:effectLst/>
              <a:latin typeface="Times New Roman" panose="02020603050405020304" pitchFamily="18" charset="0"/>
              <a:ea typeface="Times New Roman" panose="02020603050405020304" pitchFamily="18" charset="0"/>
            </a:endParaRPr>
          </a:p>
          <a:p>
            <a:pPr marL="0" indent="0">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Step 9: Start the attack.</a:t>
            </a:r>
            <a:endParaRPr lang="en-IN" sz="9600" dirty="0">
              <a:effectLst/>
              <a:latin typeface="Times New Roman" panose="02020603050405020304" pitchFamily="18" charset="0"/>
              <a:ea typeface="Times New Roman" panose="02020603050405020304" pitchFamily="18" charset="0"/>
            </a:endParaRPr>
          </a:p>
          <a:p>
            <a:pPr marL="0" indent="0">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Step 8: Copy the response URL and search on browser.</a:t>
            </a:r>
            <a:endParaRPr lang="en-IN" sz="9600" dirty="0">
              <a:effectLst/>
              <a:latin typeface="Times New Roman" panose="02020603050405020304" pitchFamily="18" charset="0"/>
              <a:ea typeface="Times New Roman" panose="02020603050405020304" pitchFamily="18" charset="0"/>
            </a:endParaRPr>
          </a:p>
          <a:p>
            <a:pPr marL="0" indent="0">
              <a:lnSpc>
                <a:spcPts val="1950"/>
              </a:lnSpc>
              <a:buNone/>
            </a:pPr>
            <a:r>
              <a:rPr lang="en-IN" sz="9600" dirty="0">
                <a:solidFill>
                  <a:srgbClr val="666666"/>
                </a:solidFill>
                <a:effectLst/>
                <a:latin typeface="Poppins" panose="00000500000000000000" pitchFamily="2" charset="0"/>
                <a:ea typeface="Times New Roman" panose="02020603050405020304" pitchFamily="18" charset="0"/>
              </a:rPr>
              <a:t>You will notice the difference between the default and attacked website opened using copied URL. </a:t>
            </a:r>
            <a:endParaRPr lang="en-IN" sz="96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4770006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ED19A-2870-432A-8482-FC2F190E60E3}"/>
              </a:ext>
            </a:extLst>
          </p:cNvPr>
          <p:cNvSpPr>
            <a:spLocks noGrp="1"/>
          </p:cNvSpPr>
          <p:nvPr>
            <p:ph type="title"/>
          </p:nvPr>
        </p:nvSpPr>
        <p:spPr>
          <a:xfrm>
            <a:off x="643467" y="321734"/>
            <a:ext cx="10905066" cy="1135737"/>
          </a:xfrm>
        </p:spPr>
        <p:txBody>
          <a:bodyPr>
            <a:normAutofit/>
          </a:bodyPr>
          <a:lstStyle/>
          <a:p>
            <a:r>
              <a:rPr lang="en-IN" sz="3600" dirty="0">
                <a:effectLst/>
                <a:latin typeface="Poppins" panose="00000500000000000000" pitchFamily="2" charset="0"/>
                <a:ea typeface="Times New Roman" panose="02020603050405020304" pitchFamily="18" charset="0"/>
              </a:rPr>
              <a:t>Modified GET Request:</a:t>
            </a:r>
            <a:endParaRPr lang="en-IN" sz="3600" dirty="0"/>
          </a:p>
        </p:txBody>
      </p:sp>
      <p:sp>
        <p:nvSpPr>
          <p:cNvPr id="3" name="Content Placeholder 2">
            <a:extLst>
              <a:ext uri="{FF2B5EF4-FFF2-40B4-BE49-F238E27FC236}">
                <a16:creationId xmlns:a16="http://schemas.microsoft.com/office/drawing/2014/main" id="{3F43C3FA-FD8F-46D2-B5B7-BA492E043692}"/>
              </a:ext>
            </a:extLst>
          </p:cNvPr>
          <p:cNvSpPr>
            <a:spLocks noGrp="1"/>
          </p:cNvSpPr>
          <p:nvPr>
            <p:ph idx="1"/>
          </p:nvPr>
        </p:nvSpPr>
        <p:spPr>
          <a:xfrm>
            <a:off x="643469" y="1782981"/>
            <a:ext cx="4008384" cy="4531872"/>
          </a:xfrm>
        </p:spPr>
        <p:txBody>
          <a:bodyPr>
            <a:normAutofit/>
          </a:bodyPr>
          <a:lstStyle/>
          <a:p>
            <a:pPr marL="0" indent="0">
              <a:buNone/>
            </a:pPr>
            <a:r>
              <a:rPr lang="en-IN" sz="1200" dirty="0">
                <a:effectLst/>
                <a:latin typeface="Poppins" panose="00000500000000000000" pitchFamily="2" charset="0"/>
                <a:ea typeface="Times New Roman" panose="02020603050405020304" pitchFamily="18" charset="0"/>
              </a:rPr>
              <a:t>GET /</a:t>
            </a:r>
            <a:r>
              <a:rPr lang="en-IN" sz="1200" dirty="0" err="1">
                <a:effectLst/>
                <a:latin typeface="Poppins" panose="00000500000000000000" pitchFamily="2" charset="0"/>
                <a:ea typeface="Times New Roman" panose="02020603050405020304" pitchFamily="18" charset="0"/>
              </a:rPr>
              <a:t>Search.asp?tfSearch</a:t>
            </a:r>
            <a:r>
              <a:rPr lang="en-IN" sz="1200" dirty="0">
                <a:effectLst/>
                <a:latin typeface="Poppins" panose="00000500000000000000" pitchFamily="2" charset="0"/>
                <a:ea typeface="Times New Roman" panose="02020603050405020304" pitchFamily="18" charset="0"/>
              </a:rPr>
              <a:t>=%3ca%20href%3d%22data%3atext%2fhtml%3bbase64_,%3csvg%2fonload%3d%5cu0061%26#x6C%3b%26#101%72t(1)%3e%22%3eX%3c%2fa HTTP/1.1</a:t>
            </a:r>
            <a:endParaRPr lang="en-IN" sz="1200" dirty="0">
              <a:effectLst/>
              <a:latin typeface="Times New Roman" panose="02020603050405020304" pitchFamily="18" charset="0"/>
              <a:ea typeface="Times New Roman" panose="02020603050405020304" pitchFamily="18" charset="0"/>
            </a:endParaRPr>
          </a:p>
          <a:p>
            <a:pPr marL="0" indent="0">
              <a:buNone/>
            </a:pPr>
            <a:r>
              <a:rPr lang="en-IN" sz="1200" dirty="0">
                <a:effectLst/>
                <a:latin typeface="Poppins" panose="00000500000000000000" pitchFamily="2" charset="0"/>
                <a:ea typeface="Times New Roman" panose="02020603050405020304" pitchFamily="18" charset="0"/>
              </a:rPr>
              <a:t>Host: testasp.vulnweb.com</a:t>
            </a:r>
            <a:endParaRPr lang="en-IN" sz="1200" dirty="0">
              <a:effectLst/>
              <a:latin typeface="Times New Roman" panose="02020603050405020304" pitchFamily="18" charset="0"/>
              <a:ea typeface="Times New Roman" panose="02020603050405020304" pitchFamily="18" charset="0"/>
            </a:endParaRPr>
          </a:p>
          <a:p>
            <a:pPr marL="0" indent="0">
              <a:buNone/>
            </a:pPr>
            <a:r>
              <a:rPr lang="en-IN" sz="1200" dirty="0">
                <a:effectLst/>
                <a:latin typeface="Poppins" panose="00000500000000000000" pitchFamily="2" charset="0"/>
                <a:ea typeface="Times New Roman" panose="02020603050405020304" pitchFamily="18" charset="0"/>
              </a:rPr>
              <a:t>User-Agent: Mozilla/5.0 (X11; Linux x86_64; rv:78.0) Gecko/20100101 Firefox/78.0</a:t>
            </a:r>
            <a:endParaRPr lang="en-IN" sz="1200" dirty="0">
              <a:effectLst/>
              <a:latin typeface="Times New Roman" panose="02020603050405020304" pitchFamily="18" charset="0"/>
              <a:ea typeface="Times New Roman" panose="02020603050405020304" pitchFamily="18" charset="0"/>
            </a:endParaRPr>
          </a:p>
          <a:p>
            <a:pPr marL="0" indent="0">
              <a:buNone/>
            </a:pPr>
            <a:r>
              <a:rPr lang="en-IN" sz="1200" dirty="0">
                <a:effectLst/>
                <a:latin typeface="Poppins" panose="00000500000000000000" pitchFamily="2" charset="0"/>
                <a:ea typeface="Times New Roman" panose="02020603050405020304" pitchFamily="18" charset="0"/>
              </a:rPr>
              <a:t>Accept: text/</a:t>
            </a:r>
            <a:r>
              <a:rPr lang="en-IN" sz="1200" dirty="0" err="1">
                <a:effectLst/>
                <a:latin typeface="Poppins" panose="00000500000000000000" pitchFamily="2" charset="0"/>
                <a:ea typeface="Times New Roman" panose="02020603050405020304" pitchFamily="18" charset="0"/>
              </a:rPr>
              <a:t>html,application</a:t>
            </a:r>
            <a:r>
              <a:rPr lang="en-IN" sz="1200" dirty="0">
                <a:effectLst/>
                <a:latin typeface="Poppins" panose="00000500000000000000" pitchFamily="2" charset="0"/>
                <a:ea typeface="Times New Roman" panose="02020603050405020304" pitchFamily="18" charset="0"/>
              </a:rPr>
              <a:t>/</a:t>
            </a:r>
            <a:r>
              <a:rPr lang="en-IN" sz="1200" dirty="0" err="1">
                <a:effectLst/>
                <a:latin typeface="Poppins" panose="00000500000000000000" pitchFamily="2" charset="0"/>
                <a:ea typeface="Times New Roman" panose="02020603050405020304" pitchFamily="18" charset="0"/>
              </a:rPr>
              <a:t>xhtml+xml,application</a:t>
            </a:r>
            <a:r>
              <a:rPr lang="en-IN" sz="1200" dirty="0">
                <a:effectLst/>
                <a:latin typeface="Poppins" panose="00000500000000000000" pitchFamily="2" charset="0"/>
                <a:ea typeface="Times New Roman" panose="02020603050405020304" pitchFamily="18" charset="0"/>
              </a:rPr>
              <a:t>/</a:t>
            </a:r>
            <a:r>
              <a:rPr lang="en-IN" sz="1200" dirty="0" err="1">
                <a:effectLst/>
                <a:latin typeface="Poppins" panose="00000500000000000000" pitchFamily="2" charset="0"/>
                <a:ea typeface="Times New Roman" panose="02020603050405020304" pitchFamily="18" charset="0"/>
              </a:rPr>
              <a:t>xml;q</a:t>
            </a:r>
            <a:r>
              <a:rPr lang="en-IN" sz="1200" dirty="0">
                <a:effectLst/>
                <a:latin typeface="Poppins" panose="00000500000000000000" pitchFamily="2" charset="0"/>
                <a:ea typeface="Times New Roman" panose="02020603050405020304" pitchFamily="18" charset="0"/>
              </a:rPr>
              <a:t>=0.9,image/</a:t>
            </a:r>
            <a:r>
              <a:rPr lang="en-IN" sz="1200" dirty="0" err="1">
                <a:effectLst/>
                <a:latin typeface="Poppins" panose="00000500000000000000" pitchFamily="2" charset="0"/>
                <a:ea typeface="Times New Roman" panose="02020603050405020304" pitchFamily="18" charset="0"/>
              </a:rPr>
              <a:t>webp</a:t>
            </a:r>
            <a:r>
              <a:rPr lang="en-IN" sz="1200" dirty="0">
                <a:effectLst/>
                <a:latin typeface="Poppins" panose="00000500000000000000" pitchFamily="2" charset="0"/>
                <a:ea typeface="Times New Roman" panose="02020603050405020304" pitchFamily="18" charset="0"/>
              </a:rPr>
              <a:t>,*/*;q=0.8</a:t>
            </a:r>
            <a:endParaRPr lang="en-IN" sz="1200" dirty="0">
              <a:effectLst/>
              <a:latin typeface="Times New Roman" panose="02020603050405020304" pitchFamily="18" charset="0"/>
              <a:ea typeface="Times New Roman" panose="02020603050405020304" pitchFamily="18" charset="0"/>
            </a:endParaRPr>
          </a:p>
          <a:p>
            <a:pPr marL="0" indent="0">
              <a:buNone/>
            </a:pPr>
            <a:r>
              <a:rPr lang="en-IN" sz="1200" dirty="0">
                <a:effectLst/>
                <a:latin typeface="Poppins" panose="00000500000000000000" pitchFamily="2" charset="0"/>
                <a:ea typeface="Times New Roman" panose="02020603050405020304" pitchFamily="18" charset="0"/>
              </a:rPr>
              <a:t>Accept-Language: </a:t>
            </a:r>
            <a:r>
              <a:rPr lang="en-IN" sz="1200" dirty="0" err="1">
                <a:effectLst/>
                <a:latin typeface="Poppins" panose="00000500000000000000" pitchFamily="2" charset="0"/>
                <a:ea typeface="Times New Roman" panose="02020603050405020304" pitchFamily="18" charset="0"/>
              </a:rPr>
              <a:t>en-US,en;q</a:t>
            </a:r>
            <a:r>
              <a:rPr lang="en-IN" sz="1200" dirty="0">
                <a:effectLst/>
                <a:latin typeface="Poppins" panose="00000500000000000000" pitchFamily="2" charset="0"/>
                <a:ea typeface="Times New Roman" panose="02020603050405020304" pitchFamily="18" charset="0"/>
              </a:rPr>
              <a:t>=0.5</a:t>
            </a:r>
            <a:endParaRPr lang="en-IN" sz="1200" dirty="0">
              <a:effectLst/>
              <a:latin typeface="Times New Roman" panose="02020603050405020304" pitchFamily="18" charset="0"/>
              <a:ea typeface="Times New Roman" panose="02020603050405020304" pitchFamily="18" charset="0"/>
            </a:endParaRPr>
          </a:p>
          <a:p>
            <a:pPr marL="0" indent="0">
              <a:buNone/>
            </a:pPr>
            <a:r>
              <a:rPr lang="en-IN" sz="1200" dirty="0">
                <a:effectLst/>
                <a:latin typeface="Poppins" panose="00000500000000000000" pitchFamily="2" charset="0"/>
                <a:ea typeface="Times New Roman" panose="02020603050405020304" pitchFamily="18" charset="0"/>
              </a:rPr>
              <a:t>Accept-Encoding: </a:t>
            </a:r>
            <a:r>
              <a:rPr lang="en-IN" sz="1200" dirty="0" err="1">
                <a:effectLst/>
                <a:latin typeface="Poppins" panose="00000500000000000000" pitchFamily="2" charset="0"/>
                <a:ea typeface="Times New Roman" panose="02020603050405020304" pitchFamily="18" charset="0"/>
              </a:rPr>
              <a:t>gzip</a:t>
            </a:r>
            <a:r>
              <a:rPr lang="en-IN" sz="1200" dirty="0">
                <a:effectLst/>
                <a:latin typeface="Poppins" panose="00000500000000000000" pitchFamily="2" charset="0"/>
                <a:ea typeface="Times New Roman" panose="02020603050405020304" pitchFamily="18" charset="0"/>
              </a:rPr>
              <a:t>, deflate</a:t>
            </a:r>
            <a:endParaRPr lang="en-IN" sz="1200" dirty="0">
              <a:effectLst/>
              <a:latin typeface="Times New Roman" panose="02020603050405020304" pitchFamily="18" charset="0"/>
              <a:ea typeface="Times New Roman" panose="02020603050405020304" pitchFamily="18" charset="0"/>
            </a:endParaRPr>
          </a:p>
          <a:p>
            <a:pPr marL="0" indent="0">
              <a:buNone/>
            </a:pPr>
            <a:r>
              <a:rPr lang="en-IN" sz="1200" dirty="0">
                <a:effectLst/>
                <a:latin typeface="Poppins" panose="00000500000000000000" pitchFamily="2" charset="0"/>
                <a:ea typeface="Times New Roman" panose="02020603050405020304" pitchFamily="18" charset="0"/>
              </a:rPr>
              <a:t>Connection: close</a:t>
            </a:r>
            <a:endParaRPr lang="en-IN" sz="1200" dirty="0">
              <a:effectLst/>
              <a:latin typeface="Times New Roman" panose="02020603050405020304" pitchFamily="18" charset="0"/>
              <a:ea typeface="Times New Roman" panose="02020603050405020304" pitchFamily="18" charset="0"/>
            </a:endParaRPr>
          </a:p>
          <a:p>
            <a:pPr marL="0" indent="0">
              <a:buNone/>
            </a:pPr>
            <a:r>
              <a:rPr lang="en-IN" sz="1200" dirty="0" err="1">
                <a:effectLst/>
                <a:latin typeface="Poppins" panose="00000500000000000000" pitchFamily="2" charset="0"/>
                <a:ea typeface="Times New Roman" panose="02020603050405020304" pitchFamily="18" charset="0"/>
              </a:rPr>
              <a:t>Referer</a:t>
            </a:r>
            <a:r>
              <a:rPr lang="en-IN" sz="1200" dirty="0">
                <a:effectLst/>
                <a:latin typeface="Poppins" panose="00000500000000000000" pitchFamily="2" charset="0"/>
                <a:ea typeface="Times New Roman" panose="02020603050405020304" pitchFamily="18" charset="0"/>
              </a:rPr>
              <a:t>: http://testasp.vulnweb.com/Search.asp</a:t>
            </a:r>
            <a:endParaRPr lang="en-IN" sz="1200" dirty="0">
              <a:effectLst/>
              <a:latin typeface="Times New Roman" panose="02020603050405020304" pitchFamily="18" charset="0"/>
              <a:ea typeface="Times New Roman" panose="02020603050405020304" pitchFamily="18" charset="0"/>
            </a:endParaRPr>
          </a:p>
          <a:p>
            <a:pPr marL="0" indent="0">
              <a:buNone/>
            </a:pPr>
            <a:r>
              <a:rPr lang="en-IN" sz="1200" dirty="0">
                <a:effectLst/>
                <a:latin typeface="Poppins" panose="00000500000000000000" pitchFamily="2" charset="0"/>
                <a:ea typeface="Times New Roman" panose="02020603050405020304" pitchFamily="18" charset="0"/>
              </a:rPr>
              <a:t>Cookie: ASPSESSIONIDSQSDQDSQ=HPBIMDACJHKPCEDBDKOJAOHK</a:t>
            </a:r>
            <a:endParaRPr lang="en-IN" sz="1200" dirty="0">
              <a:effectLst/>
              <a:latin typeface="Times New Roman" panose="02020603050405020304" pitchFamily="18" charset="0"/>
              <a:ea typeface="Times New Roman" panose="02020603050405020304" pitchFamily="18" charset="0"/>
            </a:endParaRPr>
          </a:p>
          <a:p>
            <a:pPr marL="0" indent="0">
              <a:buNone/>
            </a:pPr>
            <a:r>
              <a:rPr lang="en-IN" sz="1200" dirty="0">
                <a:effectLst/>
                <a:latin typeface="Poppins" panose="00000500000000000000" pitchFamily="2" charset="0"/>
                <a:ea typeface="Times New Roman" panose="02020603050405020304" pitchFamily="18" charset="0"/>
              </a:rPr>
              <a:t>Upgrade-Insecure-Requests: 1</a:t>
            </a:r>
            <a:endParaRPr lang="en-IN" sz="1200" dirty="0">
              <a:effectLst/>
              <a:latin typeface="Times New Roman" panose="02020603050405020304" pitchFamily="18" charset="0"/>
              <a:ea typeface="Times New Roman" panose="02020603050405020304" pitchFamily="18" charset="0"/>
            </a:endParaRPr>
          </a:p>
          <a:p>
            <a:pPr marL="0" indent="0">
              <a:buNone/>
            </a:pPr>
            <a:endParaRPr lang="en-IN" sz="1100" dirty="0"/>
          </a:p>
        </p:txBody>
      </p:sp>
      <p:pic>
        <p:nvPicPr>
          <p:cNvPr id="4" name="Picture 3" descr="Graphical user interface, text&#10;&#10;Description automatically generated">
            <a:extLst>
              <a:ext uri="{FF2B5EF4-FFF2-40B4-BE49-F238E27FC236}">
                <a16:creationId xmlns:a16="http://schemas.microsoft.com/office/drawing/2014/main" id="{AAD781E8-881A-4D51-8890-267309B01526}"/>
              </a:ext>
            </a:extLst>
          </p:cNvPr>
          <p:cNvPicPr/>
          <p:nvPr/>
        </p:nvPicPr>
        <p:blipFill>
          <a:blip r:embed="rId2"/>
          <a:stretch>
            <a:fillRect/>
          </a:stretch>
        </p:blipFill>
        <p:spPr>
          <a:xfrm>
            <a:off x="5295321" y="1670241"/>
            <a:ext cx="6569329" cy="4506722"/>
          </a:xfrm>
          <a:prstGeom prst="rect">
            <a:avLst/>
          </a:prstGeom>
        </p:spPr>
      </p:pic>
    </p:spTree>
    <p:extLst>
      <p:ext uri="{BB962C8B-B14F-4D97-AF65-F5344CB8AC3E}">
        <p14:creationId xmlns:p14="http://schemas.microsoft.com/office/powerpoint/2010/main" val="19145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D6632-8EDB-4166-A6ED-AB60D2CBFAB2}"/>
              </a:ext>
            </a:extLst>
          </p:cNvPr>
          <p:cNvSpPr>
            <a:spLocks noGrp="1"/>
          </p:cNvSpPr>
          <p:nvPr>
            <p:ph type="title"/>
          </p:nvPr>
        </p:nvSpPr>
        <p:spPr/>
        <p:txBody>
          <a:bodyPr/>
          <a:lstStyle/>
          <a:p>
            <a:r>
              <a:rPr lang="en-IN" sz="4400" dirty="0">
                <a:solidFill>
                  <a:srgbClr val="FF6633"/>
                </a:solidFill>
                <a:effectLst/>
                <a:latin typeface="Arial" panose="020B0604020202020204" pitchFamily="34" charset="0"/>
                <a:ea typeface="Times New Roman" panose="02020603050405020304" pitchFamily="18" charset="0"/>
                <a:cs typeface="Times New Roman" panose="02020603050405020304" pitchFamily="18" charset="0"/>
              </a:rPr>
              <a:t>Impact of XSS vulnerabilities</a:t>
            </a:r>
            <a:endParaRPr lang="en-IN" dirty="0"/>
          </a:p>
        </p:txBody>
      </p:sp>
      <p:sp>
        <p:nvSpPr>
          <p:cNvPr id="3" name="Content Placeholder 2">
            <a:extLst>
              <a:ext uri="{FF2B5EF4-FFF2-40B4-BE49-F238E27FC236}">
                <a16:creationId xmlns:a16="http://schemas.microsoft.com/office/drawing/2014/main" id="{22043BCD-2F56-4DC1-8734-325A344B2581}"/>
              </a:ext>
            </a:extLst>
          </p:cNvPr>
          <p:cNvSpPr>
            <a:spLocks noGrp="1"/>
          </p:cNvSpPr>
          <p:nvPr>
            <p:ph idx="1"/>
          </p:nvPr>
        </p:nvSpPr>
        <p:spPr/>
        <p:txBody>
          <a:bodyPr>
            <a:normAutofit/>
          </a:bodyPr>
          <a:lstStyle/>
          <a:p>
            <a:pPr>
              <a:lnSpc>
                <a:spcPct val="107000"/>
              </a:lnSpc>
              <a:spcAft>
                <a:spcPts val="800"/>
              </a:spcAft>
            </a:pPr>
            <a:r>
              <a:rPr lang="en-IN" sz="1800" dirty="0">
                <a:solidFill>
                  <a:srgbClr val="333332"/>
                </a:solidFill>
                <a:effectLst/>
                <a:latin typeface="Arial" panose="020B0604020202020204" pitchFamily="34" charset="0"/>
                <a:ea typeface="Times New Roman" panose="02020603050405020304" pitchFamily="18" charset="0"/>
                <a:cs typeface="Times New Roman" panose="02020603050405020304" pitchFamily="18" charset="0"/>
              </a:rPr>
              <a:t>The actual impact of an XSS attack generally depends on the nature of the application, its functionality and data, and the status of the compromised user. For example: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solidFill>
                  <a:srgbClr val="333332"/>
                </a:solidFill>
                <a:effectLst/>
                <a:latin typeface="Arial" panose="020B0604020202020204" pitchFamily="34" charset="0"/>
                <a:ea typeface="Times New Roman" panose="02020603050405020304" pitchFamily="18" charset="0"/>
                <a:cs typeface="Times New Roman" panose="02020603050405020304" pitchFamily="18" charset="0"/>
              </a:rPr>
              <a:t>The attacker can modify the code of the design of the website by using an XSS attack.</a:t>
            </a:r>
            <a:endParaRPr lang="en-IN" sz="1800" dirty="0">
              <a:solidFill>
                <a:srgbClr val="333332"/>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solidFill>
                  <a:srgbClr val="333332"/>
                </a:solidFill>
                <a:effectLst/>
                <a:latin typeface="Arial" panose="020B0604020202020204" pitchFamily="34" charset="0"/>
                <a:ea typeface="Times New Roman" panose="02020603050405020304" pitchFamily="18" charset="0"/>
                <a:cs typeface="Times New Roman" panose="02020603050405020304" pitchFamily="18" charset="0"/>
              </a:rPr>
              <a:t>In a brochureware application, where all users are anonymous and all information is public, the impact will often be minimal.</a:t>
            </a:r>
            <a:endParaRPr lang="en-IN" sz="1800" dirty="0">
              <a:solidFill>
                <a:srgbClr val="333332"/>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solidFill>
                  <a:srgbClr val="333332"/>
                </a:solidFill>
                <a:effectLst/>
                <a:latin typeface="Arial" panose="020B0604020202020204" pitchFamily="34" charset="0"/>
                <a:ea typeface="Times New Roman" panose="02020603050405020304" pitchFamily="18" charset="0"/>
                <a:cs typeface="Times New Roman" panose="02020603050405020304" pitchFamily="18" charset="0"/>
              </a:rPr>
              <a:t>In an application holding sensitive data, such as banking transactions, emails, or healthcare records, the impact will usually be serious.</a:t>
            </a:r>
            <a:endParaRPr lang="en-IN" sz="1800" dirty="0">
              <a:solidFill>
                <a:srgbClr val="333332"/>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solidFill>
                  <a:srgbClr val="333332"/>
                </a:solidFill>
                <a:effectLst/>
                <a:latin typeface="Arial" panose="020B0604020202020204" pitchFamily="34" charset="0"/>
                <a:ea typeface="Times New Roman" panose="02020603050405020304" pitchFamily="18" charset="0"/>
                <a:cs typeface="Times New Roman" panose="02020603050405020304" pitchFamily="18" charset="0"/>
              </a:rPr>
              <a:t>If the compromised user has elevated privileges within the application, then the impact will generally be critical, allowing the attacker to take full control of the vulnerable application and compromise all users and their data.</a:t>
            </a:r>
            <a:endParaRPr lang="en-IN" sz="1800" dirty="0">
              <a:solidFill>
                <a:srgbClr val="333332"/>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829733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BBB8C-DF31-44B9-A08C-B37812260852}"/>
              </a:ext>
            </a:extLst>
          </p:cNvPr>
          <p:cNvSpPr>
            <a:spLocks noGrp="1"/>
          </p:cNvSpPr>
          <p:nvPr>
            <p:ph type="title"/>
          </p:nvPr>
        </p:nvSpPr>
        <p:spPr/>
        <p:txBody>
          <a:bodyPr/>
          <a:lstStyle/>
          <a:p>
            <a:r>
              <a:rPr lang="en-US" sz="4400" dirty="0">
                <a:effectLst/>
                <a:latin typeface="Calibri" panose="020F0502020204030204" pitchFamily="34" charset="0"/>
                <a:ea typeface="Calibri" panose="020F0502020204030204" pitchFamily="34" charset="0"/>
                <a:cs typeface="Times New Roman" panose="02020603050405020304" pitchFamily="18" charset="0"/>
              </a:rPr>
              <a:t>Mitigation of XSS:</a:t>
            </a:r>
            <a:endParaRPr lang="en-IN" dirty="0"/>
          </a:p>
        </p:txBody>
      </p:sp>
      <p:sp>
        <p:nvSpPr>
          <p:cNvPr id="3" name="Content Placeholder 2">
            <a:extLst>
              <a:ext uri="{FF2B5EF4-FFF2-40B4-BE49-F238E27FC236}">
                <a16:creationId xmlns:a16="http://schemas.microsoft.com/office/drawing/2014/main" id="{87DE3F9C-58AE-4017-8BF3-23EB4CCD5C55}"/>
              </a:ext>
            </a:extLst>
          </p:cNvPr>
          <p:cNvSpPr>
            <a:spLocks noGrp="1"/>
          </p:cNvSpPr>
          <p:nvPr>
            <p:ph idx="1"/>
          </p:nvPr>
        </p:nvSpPr>
        <p:spPr/>
        <p:txBody>
          <a:bodyPr/>
          <a:lstStyle/>
          <a:p>
            <a:pPr marL="0" indent="0">
              <a:buNone/>
            </a:pPr>
            <a:r>
              <a:rPr lang="en-IN" sz="2400" dirty="0">
                <a:solidFill>
                  <a:srgbClr val="333332"/>
                </a:solidFill>
                <a:effectLst/>
                <a:latin typeface="Arial" panose="020B0604020202020204" pitchFamily="34" charset="0"/>
                <a:ea typeface="Times New Roman" panose="02020603050405020304" pitchFamily="18" charset="0"/>
              </a:rPr>
              <a:t>Cross-site scripting prevention can generally be achieved via two layers of defense:</a:t>
            </a:r>
            <a:endParaRPr lang="en-IN" sz="2400" dirty="0">
              <a:effectLst/>
              <a:latin typeface="Times New Roman" panose="02020603050405020304" pitchFamily="18" charset="0"/>
              <a:ea typeface="Times New Roman" panose="02020603050405020304" pitchFamily="18" charset="0"/>
            </a:endParaRPr>
          </a:p>
          <a:p>
            <a:pPr>
              <a:lnSpc>
                <a:spcPct val="107000"/>
              </a:lnSpc>
              <a:spcAft>
                <a:spcPts val="800"/>
              </a:spcAft>
              <a:buSzPts val="1000"/>
              <a:buFont typeface="Wingdings" panose="05000000000000000000" pitchFamily="2" charset="2"/>
              <a:buChar char="q"/>
              <a:tabLst>
                <a:tab pos="457200" algn="l"/>
              </a:tabLst>
            </a:pPr>
            <a:r>
              <a:rPr lang="en-IN" sz="1800" u="none" strike="noStrike" dirty="0">
                <a:solidFill>
                  <a:srgbClr val="FF6633"/>
                </a:solidFill>
                <a:effectLst/>
                <a:latin typeface="Arial" panose="020B0604020202020204" pitchFamily="34" charset="0"/>
                <a:ea typeface="Calibri" panose="020F0502020204030204" pitchFamily="34" charset="0"/>
                <a:cs typeface="Times New Roman" panose="02020603050405020304" pitchFamily="18" charset="0"/>
                <a:hlinkClick r:id="rId2"/>
              </a:rPr>
              <a:t>Encode data on output</a:t>
            </a:r>
            <a:r>
              <a:rPr lang="en-IN" sz="1800" u="none" strike="noStrike" dirty="0">
                <a:solidFill>
                  <a:srgbClr val="FF6633"/>
                </a:solidFill>
                <a:effectLst/>
                <a:latin typeface="Arial" panose="020B0604020202020204" pitchFamily="34" charset="0"/>
                <a:ea typeface="Calibri" panose="020F0502020204030204" pitchFamily="34" charset="0"/>
                <a:cs typeface="Times New Roman" panose="02020603050405020304" pitchFamily="18" charset="0"/>
              </a:rPr>
              <a:t> : </a:t>
            </a:r>
            <a:r>
              <a:rPr lang="en-US" sz="1800" b="0" i="0" dirty="0">
                <a:solidFill>
                  <a:srgbClr val="333332"/>
                </a:solidFill>
                <a:effectLst/>
                <a:latin typeface="Arial" panose="020B0604020202020204" pitchFamily="34" charset="0"/>
              </a:rPr>
              <a:t>Encoding should be applied directly before user-controllable data is written to a page, because the context you're writing into determines what kind of encoding you need to use.</a:t>
            </a:r>
            <a:endParaRPr lang="en-IN" sz="1800" dirty="0">
              <a:solidFill>
                <a:srgbClr val="333332"/>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SzPts val="1000"/>
              <a:buFont typeface="Wingdings" panose="05000000000000000000" pitchFamily="2" charset="2"/>
              <a:buChar char="q"/>
              <a:tabLst>
                <a:tab pos="457200" algn="l"/>
              </a:tabLst>
            </a:pPr>
            <a:r>
              <a:rPr lang="en-IN" sz="1800" u="none" strike="noStrike" dirty="0">
                <a:solidFill>
                  <a:srgbClr val="FF6633"/>
                </a:solidFill>
                <a:effectLst/>
                <a:latin typeface="Arial" panose="020B0604020202020204" pitchFamily="34" charset="0"/>
                <a:ea typeface="Calibri" panose="020F0502020204030204" pitchFamily="34" charset="0"/>
                <a:cs typeface="Times New Roman" panose="02020603050405020304" pitchFamily="18" charset="0"/>
                <a:hlinkClick r:id="rId3"/>
              </a:rPr>
              <a:t>Validate input on arrival</a:t>
            </a:r>
            <a:r>
              <a:rPr lang="en-IN" sz="1800" u="none" strike="noStrike" dirty="0">
                <a:solidFill>
                  <a:srgbClr val="FF6633"/>
                </a:solidFill>
                <a:effectLst/>
                <a:latin typeface="Arial" panose="020B0604020202020204" pitchFamily="34" charset="0"/>
                <a:ea typeface="Calibri" panose="020F0502020204030204" pitchFamily="34" charset="0"/>
                <a:cs typeface="Times New Roman" panose="02020603050405020304" pitchFamily="18" charset="0"/>
              </a:rPr>
              <a:t> : </a:t>
            </a:r>
            <a:r>
              <a:rPr lang="en-US" sz="1800" b="0" i="0" dirty="0">
                <a:solidFill>
                  <a:srgbClr val="333332"/>
                </a:solidFill>
                <a:effectLst/>
                <a:latin typeface="Arial" panose="020B0604020202020204" pitchFamily="34" charset="0"/>
              </a:rPr>
              <a:t>Encoding is probably the most important line of XSS defense, but it is not sufficient to prevent XSS vulnerabilities in every context. You should also validate input as strictly as possible at the point when it is first received from a user.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04764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8264D-63B5-4CED-995B-DEDF1BAE3DDD}"/>
              </a:ext>
            </a:extLst>
          </p:cNvPr>
          <p:cNvSpPr>
            <a:spLocks noGrp="1"/>
          </p:cNvSpPr>
          <p:nvPr>
            <p:ph type="title"/>
          </p:nvPr>
        </p:nvSpPr>
        <p:spPr/>
        <p:txBody>
          <a:bodyPr/>
          <a:lstStyle/>
          <a:p>
            <a:r>
              <a:rPr lang="en-US" dirty="0"/>
              <a:t>Screenshot to show the difference:</a:t>
            </a:r>
            <a:endParaRPr lang="en-IN" dirty="0"/>
          </a:p>
        </p:txBody>
      </p:sp>
      <p:sp>
        <p:nvSpPr>
          <p:cNvPr id="3" name="Content Placeholder 2">
            <a:extLst>
              <a:ext uri="{FF2B5EF4-FFF2-40B4-BE49-F238E27FC236}">
                <a16:creationId xmlns:a16="http://schemas.microsoft.com/office/drawing/2014/main" id="{34CD372F-A307-45BB-AECE-6664226F5B30}"/>
              </a:ext>
            </a:extLst>
          </p:cNvPr>
          <p:cNvSpPr>
            <a:spLocks noGrp="1"/>
          </p:cNvSpPr>
          <p:nvPr>
            <p:ph idx="1"/>
          </p:nvPr>
        </p:nvSpPr>
        <p:spPr/>
        <p:txBody>
          <a:bodyPr/>
          <a:lstStyle/>
          <a:p>
            <a:endParaRPr lang="en-IN" dirty="0"/>
          </a:p>
        </p:txBody>
      </p:sp>
      <p:pic>
        <p:nvPicPr>
          <p:cNvPr id="4" name="Picture 3" descr="A screenshot of a computer&#10;&#10;Description automatically generated">
            <a:extLst>
              <a:ext uri="{FF2B5EF4-FFF2-40B4-BE49-F238E27FC236}">
                <a16:creationId xmlns:a16="http://schemas.microsoft.com/office/drawing/2014/main" id="{8EFF8F6B-2EC2-491D-889D-75FDC3C36BBC}"/>
              </a:ext>
            </a:extLst>
          </p:cNvPr>
          <p:cNvPicPr/>
          <p:nvPr/>
        </p:nvPicPr>
        <p:blipFill>
          <a:blip r:embed="rId2" cstate="email">
            <a:extLst>
              <a:ext uri="{28A0092B-C50C-407E-A947-70E740481C1C}">
                <a14:useLocalDpi xmlns:a14="http://schemas.microsoft.com/office/drawing/2010/main"/>
              </a:ext>
            </a:extLst>
          </a:blip>
          <a:stretch>
            <a:fillRect/>
          </a:stretch>
        </p:blipFill>
        <p:spPr>
          <a:xfrm>
            <a:off x="838200" y="1825625"/>
            <a:ext cx="10218420" cy="4562155"/>
          </a:xfrm>
          <a:prstGeom prst="rect">
            <a:avLst/>
          </a:prstGeom>
        </p:spPr>
      </p:pic>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8A271608-0BC4-4EDE-90B4-715AA85031C4}"/>
                  </a:ext>
                </a:extLst>
              </p14:cNvPr>
              <p14:cNvContentPartPr/>
              <p14:nvPr/>
            </p14:nvContentPartPr>
            <p14:xfrm>
              <a:off x="5222280" y="853080"/>
              <a:ext cx="360" cy="360"/>
            </p14:xfrm>
          </p:contentPart>
        </mc:Choice>
        <mc:Fallback xmlns="">
          <p:pic>
            <p:nvPicPr>
              <p:cNvPr id="8" name="Ink 7">
                <a:extLst>
                  <a:ext uri="{FF2B5EF4-FFF2-40B4-BE49-F238E27FC236}">
                    <a16:creationId xmlns:a16="http://schemas.microsoft.com/office/drawing/2014/main" id="{8A271608-0BC4-4EDE-90B4-715AA85031C4}"/>
                  </a:ext>
                </a:extLst>
              </p:cNvPr>
              <p:cNvPicPr/>
              <p:nvPr/>
            </p:nvPicPr>
            <p:blipFill>
              <a:blip r:embed="rId4"/>
              <a:stretch>
                <a:fillRect/>
              </a:stretch>
            </p:blipFill>
            <p:spPr>
              <a:xfrm>
                <a:off x="5213280" y="84408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1" name="Ink 10">
                <a:extLst>
                  <a:ext uri="{FF2B5EF4-FFF2-40B4-BE49-F238E27FC236}">
                    <a16:creationId xmlns:a16="http://schemas.microsoft.com/office/drawing/2014/main" id="{3D6957E7-00A3-4045-863F-57D153739F9F}"/>
                  </a:ext>
                </a:extLst>
              </p14:cNvPr>
              <p14:cNvContentPartPr/>
              <p14:nvPr/>
            </p14:nvContentPartPr>
            <p14:xfrm>
              <a:off x="2913964" y="5518954"/>
              <a:ext cx="53686" cy="280651"/>
            </p14:xfrm>
          </p:contentPart>
        </mc:Choice>
        <mc:Fallback xmlns="">
          <p:pic>
            <p:nvPicPr>
              <p:cNvPr id="11" name="Ink 10">
                <a:extLst>
                  <a:ext uri="{FF2B5EF4-FFF2-40B4-BE49-F238E27FC236}">
                    <a16:creationId xmlns:a16="http://schemas.microsoft.com/office/drawing/2014/main" id="{3D6957E7-00A3-4045-863F-57D153739F9F}"/>
                  </a:ext>
                </a:extLst>
              </p:cNvPr>
              <p:cNvPicPr/>
              <p:nvPr/>
            </p:nvPicPr>
            <p:blipFill>
              <a:blip r:embed="rId6"/>
              <a:stretch>
                <a:fillRect/>
              </a:stretch>
            </p:blipFill>
            <p:spPr>
              <a:xfrm>
                <a:off x="2904771" y="5509959"/>
                <a:ext cx="71704" cy="298282"/>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2" name="Ink 11">
                <a:extLst>
                  <a:ext uri="{FF2B5EF4-FFF2-40B4-BE49-F238E27FC236}">
                    <a16:creationId xmlns:a16="http://schemas.microsoft.com/office/drawing/2014/main" id="{4E9FD43E-CAD9-4374-9C10-34395681A73C}"/>
                  </a:ext>
                </a:extLst>
              </p14:cNvPr>
              <p14:cNvContentPartPr/>
              <p14:nvPr/>
            </p14:nvContentPartPr>
            <p14:xfrm>
              <a:off x="2940807" y="5419499"/>
              <a:ext cx="2084375" cy="433661"/>
            </p14:xfrm>
          </p:contentPart>
        </mc:Choice>
        <mc:Fallback xmlns="">
          <p:pic>
            <p:nvPicPr>
              <p:cNvPr id="12" name="Ink 11">
                <a:extLst>
                  <a:ext uri="{FF2B5EF4-FFF2-40B4-BE49-F238E27FC236}">
                    <a16:creationId xmlns:a16="http://schemas.microsoft.com/office/drawing/2014/main" id="{4E9FD43E-CAD9-4374-9C10-34395681A73C}"/>
                  </a:ext>
                </a:extLst>
              </p:cNvPr>
              <p:cNvPicPr/>
              <p:nvPr/>
            </p:nvPicPr>
            <p:blipFill>
              <a:blip r:embed="rId8"/>
              <a:stretch>
                <a:fillRect/>
              </a:stretch>
            </p:blipFill>
            <p:spPr>
              <a:xfrm>
                <a:off x="2931806" y="5410509"/>
                <a:ext cx="2102018" cy="451281"/>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3" name="Ink 12">
                <a:extLst>
                  <a:ext uri="{FF2B5EF4-FFF2-40B4-BE49-F238E27FC236}">
                    <a16:creationId xmlns:a16="http://schemas.microsoft.com/office/drawing/2014/main" id="{CED8966F-81AC-4561-9E0B-471052EA045B}"/>
                  </a:ext>
                </a:extLst>
              </p14:cNvPr>
              <p14:cNvContentPartPr/>
              <p14:nvPr/>
            </p14:nvContentPartPr>
            <p14:xfrm>
              <a:off x="6779115" y="5342599"/>
              <a:ext cx="1789367" cy="510561"/>
            </p14:xfrm>
          </p:contentPart>
        </mc:Choice>
        <mc:Fallback xmlns="">
          <p:pic>
            <p:nvPicPr>
              <p:cNvPr id="13" name="Ink 12">
                <a:extLst>
                  <a:ext uri="{FF2B5EF4-FFF2-40B4-BE49-F238E27FC236}">
                    <a16:creationId xmlns:a16="http://schemas.microsoft.com/office/drawing/2014/main" id="{CED8966F-81AC-4561-9E0B-471052EA045B}"/>
                  </a:ext>
                </a:extLst>
              </p:cNvPr>
              <p:cNvPicPr/>
              <p:nvPr/>
            </p:nvPicPr>
            <p:blipFill>
              <a:blip r:embed="rId10"/>
              <a:stretch>
                <a:fillRect/>
              </a:stretch>
            </p:blipFill>
            <p:spPr>
              <a:xfrm>
                <a:off x="6770118" y="5333604"/>
                <a:ext cx="1807002" cy="528191"/>
              </a:xfrm>
              <a:prstGeom prst="rect">
                <a:avLst/>
              </a:prstGeom>
            </p:spPr>
          </p:pic>
        </mc:Fallback>
      </mc:AlternateContent>
    </p:spTree>
    <p:extLst>
      <p:ext uri="{BB962C8B-B14F-4D97-AF65-F5344CB8AC3E}">
        <p14:creationId xmlns:p14="http://schemas.microsoft.com/office/powerpoint/2010/main" val="2283472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3DF1A-0F34-43B0-8E74-624D85EF456C}"/>
              </a:ext>
            </a:extLst>
          </p:cNvPr>
          <p:cNvSpPr>
            <a:spLocks noGrp="1"/>
          </p:cNvSpPr>
          <p:nvPr>
            <p:ph type="title"/>
          </p:nvPr>
        </p:nvSpPr>
        <p:spPr/>
        <p:txBody>
          <a:bodyPr/>
          <a:lstStyle/>
          <a:p>
            <a:endParaRPr lang="en-IN"/>
          </a:p>
        </p:txBody>
      </p:sp>
      <p:pic>
        <p:nvPicPr>
          <p:cNvPr id="4" name="Task-3">
            <a:hlinkClick r:id="" action="ppaction://media"/>
            <a:extLst>
              <a:ext uri="{FF2B5EF4-FFF2-40B4-BE49-F238E27FC236}">
                <a16:creationId xmlns:a16="http://schemas.microsoft.com/office/drawing/2014/main" id="{029FE941-A7F2-48FB-95C7-EF3E6959E5F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7999"/>
          </a:xfrm>
        </p:spPr>
      </p:pic>
    </p:spTree>
    <p:extLst>
      <p:ext uri="{BB962C8B-B14F-4D97-AF65-F5344CB8AC3E}">
        <p14:creationId xmlns:p14="http://schemas.microsoft.com/office/powerpoint/2010/main" val="3876806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3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Theme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47FAD25E-16D8-4F63-8386-6D5D1F65AB70}" vid="{1CD21D7C-B225-4F98-9475-91C0CAA47404}"/>
    </a:ext>
  </a:extLst>
</a:theme>
</file>

<file path=docProps/app.xml><?xml version="1.0" encoding="utf-8"?>
<Properties xmlns="http://schemas.openxmlformats.org/officeDocument/2006/extended-properties" xmlns:vt="http://schemas.openxmlformats.org/officeDocument/2006/docPropsVTypes">
  <TotalTime>12</TotalTime>
  <Words>679</Words>
  <Application>Microsoft Office PowerPoint</Application>
  <PresentationFormat>Widescreen</PresentationFormat>
  <Paragraphs>47</Paragraphs>
  <Slides>8</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Arial</vt:lpstr>
      <vt:lpstr>Calibri</vt:lpstr>
      <vt:lpstr>Calibri Light</vt:lpstr>
      <vt:lpstr>Poppins</vt:lpstr>
      <vt:lpstr>Segoe UI</vt:lpstr>
      <vt:lpstr>Symbol</vt:lpstr>
      <vt:lpstr>Times New Roman</vt:lpstr>
      <vt:lpstr>Wingdings</vt:lpstr>
      <vt:lpstr>Theme1</vt:lpstr>
      <vt:lpstr>Task-3</vt:lpstr>
      <vt:lpstr>Basic Information</vt:lpstr>
      <vt:lpstr>Steps to reproduce: </vt:lpstr>
      <vt:lpstr>Modified GET Request:</vt:lpstr>
      <vt:lpstr>Impact of XSS vulnerabilities</vt:lpstr>
      <vt:lpstr>Mitigation of XSS:</vt:lpstr>
      <vt:lpstr>Screenshot to show the difference: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Task-3</dc:title>
  <dc:creator>ABHAY KUMAR GUPTA</dc:creator>
  <cp:lastModifiedBy>ABHAY KUMAR GUPTA</cp:lastModifiedBy>
  <cp:revision>8</cp:revision>
  <dcterms:created xsi:type="dcterms:W3CDTF">2021-09-12T21:36:41Z</dcterms:created>
  <dcterms:modified xsi:type="dcterms:W3CDTF">2021-09-12T21:55:50Z</dcterms:modified>
</cp:coreProperties>
</file>

<file path=docProps/thumbnail.jpeg>
</file>